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6" r:id="rId7"/>
    <p:sldId id="257" r:id="rId8"/>
    <p:sldId id="259" r:id="rId9"/>
    <p:sldId id="258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543-1E0F-405C-B594-D8690CC553B6}" type="datetimeFigureOut">
              <a:rPr lang="nl-NL" smtClean="0"/>
              <a:t>17-9-2016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FE61-0D15-48E3-A1B1-4F4D87A9E34B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43000" y="4572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les hoofdrekenen les 1 vervolg</a:t>
            </a:r>
          </a:p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Maandaggroep: Uitleg over de getallen lijn: hoe zat het ook alweer? 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Spel: Oefenen met decimale getallen en breuken op de getallenlijn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U</a:t>
            </a:r>
            <a:r>
              <a:rPr lang="nl-NL" dirty="0" smtClean="0"/>
              <a:t>itleg over breuken en decimale getallen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Zelf aan de slag met digitale rekenblokken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04800" y="6096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Voorbeeldsom: 	0,2 : 10 </a:t>
            </a:r>
          </a:p>
          <a:p>
            <a:endParaRPr lang="nl-NL" dirty="0"/>
          </a:p>
          <a:p>
            <a:r>
              <a:rPr lang="nl-NL" dirty="0" smtClean="0"/>
              <a:t>Als je een decimaal getal deelt worden de stukken steeds kleiner </a:t>
            </a:r>
          </a:p>
          <a:p>
            <a:r>
              <a:rPr lang="nl-NL" dirty="0" smtClean="0"/>
              <a:t>Je wilt 0,2 verdelen in 10 stukken (of over 10 mensen) </a:t>
            </a:r>
          </a:p>
          <a:p>
            <a:r>
              <a:rPr lang="nl-NL" dirty="0" smtClean="0"/>
              <a:t>Denk aan geld: je wilt 0,20 cent verdelen over 10 mensen </a:t>
            </a:r>
          </a:p>
          <a:p>
            <a:r>
              <a:rPr lang="nl-NL" dirty="0" smtClean="0"/>
              <a:t>hoeveel krijgt ieder?  HEEL ERG WEINIG</a:t>
            </a:r>
          </a:p>
          <a:p>
            <a:endParaRPr lang="nl-NL" dirty="0" smtClean="0"/>
          </a:p>
          <a:p>
            <a:r>
              <a:rPr lang="nl-NL" dirty="0" smtClean="0"/>
              <a:t>Je mag de komma wegdenken, doe beide getallen x 10</a:t>
            </a:r>
          </a:p>
          <a:p>
            <a:r>
              <a:rPr lang="nl-NL" dirty="0" smtClean="0"/>
              <a:t>Je krijgt nu	2: 100  =</a:t>
            </a:r>
          </a:p>
          <a:p>
            <a:r>
              <a:rPr lang="nl-NL" dirty="0" smtClean="0"/>
              <a:t>		2/100</a:t>
            </a:r>
          </a:p>
          <a:p>
            <a:r>
              <a:rPr lang="nl-NL" dirty="0" smtClean="0"/>
              <a:t>2 helen verdelen in 100 stukjes. Maak er een breuk van </a:t>
            </a:r>
          </a:p>
          <a:p>
            <a:r>
              <a:rPr lang="nl-NL" dirty="0" smtClean="0"/>
              <a:t>Dit worden dus hele kleine stukjes van 2/100</a:t>
            </a:r>
          </a:p>
          <a:p>
            <a:r>
              <a:rPr lang="nl-NL" dirty="0" smtClean="0"/>
              <a:t>Maak van 2/100 sten  een decimaal getal: </a:t>
            </a:r>
          </a:p>
          <a:p>
            <a:endParaRPr lang="nl-NL" dirty="0" smtClean="0"/>
          </a:p>
          <a:p>
            <a:r>
              <a:rPr lang="nl-NL" dirty="0" smtClean="0"/>
              <a:t>Honderdsten zijn twee nullen achter de komma  en dan nog 2 = 0,02 </a:t>
            </a:r>
          </a:p>
          <a:p>
            <a:r>
              <a:rPr lang="nl-NL" dirty="0" smtClean="0"/>
              <a:t>je hebt de komma meteen op de goede plek staan. </a:t>
            </a:r>
          </a:p>
          <a:p>
            <a:endParaRPr lang="nl-NL" dirty="0"/>
          </a:p>
          <a:p>
            <a:r>
              <a:rPr lang="nl-NL" dirty="0" smtClean="0"/>
              <a:t>0</a:t>
            </a:r>
            <a:r>
              <a:rPr lang="nl-NL" dirty="0" smtClean="0"/>
              <a:t>/10 = 0,0	1/10 = 0,		2/10 = 0, 		</a:t>
            </a:r>
          </a:p>
          <a:p>
            <a:r>
              <a:rPr lang="nl-NL" dirty="0"/>
              <a:t>0</a:t>
            </a:r>
            <a:r>
              <a:rPr lang="nl-NL" dirty="0" smtClean="0"/>
              <a:t>/100 = 0,00	1/100 = 0, 	3/100= 0, 	50/100= 0,</a:t>
            </a:r>
          </a:p>
          <a:p>
            <a:r>
              <a:rPr lang="nl-NL" dirty="0" smtClean="0"/>
              <a:t>0/1000= 0,000	1/1000= 0,	7/1000= 0, 	40/1000= 0,        375/1000= 0, </a:t>
            </a:r>
            <a:endParaRPr lang="nl-N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38200" y="6858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Of andersom 	20:0,1</a:t>
            </a:r>
          </a:p>
          <a:p>
            <a:r>
              <a:rPr lang="nl-NL" dirty="0" smtClean="0"/>
              <a:t>20 helen verdelen in stukken van 0,1 </a:t>
            </a:r>
          </a:p>
          <a:p>
            <a:r>
              <a:rPr lang="nl-NL" dirty="0" smtClean="0"/>
              <a:t>	je wilt 20 euro verdelen in stukken van 0,10 cent </a:t>
            </a:r>
          </a:p>
          <a:p>
            <a:r>
              <a:rPr lang="nl-NL" dirty="0" smtClean="0"/>
              <a:t>	dat worden dus veel stukken van 0,10 cent . </a:t>
            </a:r>
          </a:p>
          <a:p>
            <a:endParaRPr lang="nl-NL" dirty="0" smtClean="0"/>
          </a:p>
          <a:p>
            <a:r>
              <a:rPr lang="nl-NL" dirty="0" smtClean="0"/>
              <a:t>Eerst: komma wegwerken : je kunt beide getallen x 10 doen </a:t>
            </a:r>
          </a:p>
          <a:p>
            <a:r>
              <a:rPr lang="nl-NL" dirty="0" smtClean="0"/>
              <a:t>Je krijgt nu 	200: 1= </a:t>
            </a:r>
          </a:p>
          <a:p>
            <a:r>
              <a:rPr lang="nl-NL" dirty="0" smtClean="0"/>
              <a:t>		200/1  = 200 helen </a:t>
            </a:r>
          </a:p>
          <a:p>
            <a:r>
              <a:rPr lang="nl-NL" dirty="0" smtClean="0"/>
              <a:t>Want je verdeelt 200 euro in 1 gelijk stuk = 200</a:t>
            </a:r>
          </a:p>
          <a:p>
            <a:endParaRPr lang="nl-NL" dirty="0"/>
          </a:p>
          <a:p>
            <a:r>
              <a:rPr lang="nl-NL" dirty="0" smtClean="0"/>
              <a:t>Doe nu zelf</a:t>
            </a:r>
          </a:p>
          <a:p>
            <a:endParaRPr lang="nl-NL" dirty="0"/>
          </a:p>
          <a:p>
            <a:r>
              <a:rPr lang="nl-NL" dirty="0" smtClean="0"/>
              <a:t>50</a:t>
            </a:r>
            <a:r>
              <a:rPr lang="nl-NL" dirty="0" smtClean="0"/>
              <a:t>: 0,5		500: 5 		500/5		100</a:t>
            </a:r>
          </a:p>
          <a:p>
            <a:r>
              <a:rPr lang="nl-NL" dirty="0" smtClean="0"/>
              <a:t>25:0,1		250:1		250/1		250</a:t>
            </a:r>
          </a:p>
          <a:p>
            <a:r>
              <a:rPr lang="nl-NL" dirty="0" smtClean="0"/>
              <a:t>60 : 0,15		6000: 15 		6000/15		400</a:t>
            </a: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19400" y="685800"/>
            <a:ext cx="505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getallenlijn  met positieve en negatieve getallen</a:t>
            </a:r>
            <a:endParaRPr lang="nl-NL" dirty="0"/>
          </a:p>
        </p:txBody>
      </p:sp>
      <p:sp>
        <p:nvSpPr>
          <p:cNvPr id="1026" name="AutoShape 2" descr="Afbeeldingsresultaat voor getallenlijn onder 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Afbeeldingsresultaat voor getallenlijn onder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7239000" cy="1608668"/>
          </a:xfrm>
          <a:prstGeom prst="rect">
            <a:avLst/>
          </a:prstGeom>
          <a:noFill/>
        </p:spPr>
      </p:pic>
      <p:pic>
        <p:nvPicPr>
          <p:cNvPr id="9" name="Picture 4" descr="Afbeeldingsresultaat voor getallenlijn onder 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3028950" cy="2714626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4191000" y="3810000"/>
            <a:ext cx="411664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Je kunt ook denken aan een thermometer</a:t>
            </a:r>
          </a:p>
          <a:p>
            <a:endParaRPr lang="nl-NL" dirty="0"/>
          </a:p>
          <a:p>
            <a:r>
              <a:rPr lang="nl-NL" dirty="0" smtClean="0"/>
              <a:t>+ en - 	= 	+ -  = -</a:t>
            </a:r>
          </a:p>
          <a:p>
            <a:pPr>
              <a:buFontTx/>
              <a:buChar char="-"/>
            </a:pPr>
            <a:r>
              <a:rPr lang="nl-NL" dirty="0" smtClean="0"/>
              <a:t> en + 	= 	- +  = -</a:t>
            </a:r>
          </a:p>
          <a:p>
            <a:r>
              <a:rPr lang="nl-NL" dirty="0" smtClean="0"/>
              <a:t>+ en + 	= 	++  = +</a:t>
            </a:r>
          </a:p>
          <a:p>
            <a:pPr>
              <a:buFontTx/>
              <a:buChar char="-"/>
            </a:pPr>
            <a:r>
              <a:rPr lang="nl-NL" dirty="0" smtClean="0"/>
              <a:t>En -	 = 	--   = +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err="1" smtClean="0"/>
              <a:t>Bijv</a:t>
            </a:r>
            <a:r>
              <a:rPr lang="nl-NL" dirty="0" smtClean="0"/>
              <a:t> </a:t>
            </a:r>
            <a:r>
              <a:rPr lang="nl-NL" dirty="0" smtClean="0"/>
              <a:t> 	-15 +  -5 </a:t>
            </a:r>
          </a:p>
          <a:p>
            <a:pPr lvl="1"/>
            <a:r>
              <a:rPr lang="nl-NL" dirty="0" smtClean="0"/>
              <a:t>	- 15 - -5</a:t>
            </a:r>
          </a:p>
          <a:p>
            <a:pPr lvl="1"/>
            <a:r>
              <a:rPr lang="nl-NL" dirty="0" smtClean="0"/>
              <a:t>	-15 + +5 </a:t>
            </a:r>
          </a:p>
          <a:p>
            <a:pPr lvl="1"/>
            <a:r>
              <a:rPr lang="nl-NL" dirty="0" smtClean="0"/>
              <a:t>	</a:t>
            </a:r>
            <a:r>
              <a:rPr lang="nl-NL" dirty="0" smtClean="0"/>
              <a:t>- 15 - 5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5800" y="30480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maandagklas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90600" y="457200"/>
            <a:ext cx="556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Als je een getallenlijn hebt met maar 2 getallen wat dan? </a:t>
            </a:r>
          </a:p>
          <a:p>
            <a:endParaRPr lang="nl-NL" dirty="0"/>
          </a:p>
        </p:txBody>
      </p:sp>
      <p:pic>
        <p:nvPicPr>
          <p:cNvPr id="4" name="Picture 10" descr="Afbeeldingsresultaat voor getallenlijn onder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6657975" cy="1257301"/>
          </a:xfrm>
          <a:prstGeom prst="rect">
            <a:avLst/>
          </a:prstGeom>
          <a:noFill/>
        </p:spPr>
      </p:pic>
      <p:pic>
        <p:nvPicPr>
          <p:cNvPr id="5" name="Picture 8" descr="Afbeeldingsresultaat voor getallenlijn onder 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038600"/>
            <a:ext cx="4629150" cy="942976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838200" y="3048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Of een getallenlijn tussen 0 en 1?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Getallenlijn met decimalen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875169" cy="244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362200" y="4953000"/>
            <a:ext cx="469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getallen kunnen er tussen -0,01 en -0,02?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67000" y="1295400"/>
            <a:ext cx="580453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onthoud je de </a:t>
            </a:r>
            <a:r>
              <a:rPr lang="nl-NL" dirty="0" err="1"/>
              <a:t>o</a:t>
            </a:r>
            <a:r>
              <a:rPr lang="nl-NL" dirty="0" err="1" smtClean="0"/>
              <a:t>ngelijkheidstekens</a:t>
            </a:r>
            <a:endParaRPr lang="nl-NL" dirty="0" smtClean="0"/>
          </a:p>
          <a:p>
            <a:r>
              <a:rPr lang="nl-NL" dirty="0" smtClean="0"/>
              <a:t>&lt;	is kleiner dan </a:t>
            </a:r>
          </a:p>
          <a:p>
            <a:r>
              <a:rPr lang="nl-NL" dirty="0" smtClean="0"/>
              <a:t>&gt;	Is groter dan </a:t>
            </a:r>
          </a:p>
          <a:p>
            <a:r>
              <a:rPr lang="nl-NL" dirty="0" smtClean="0"/>
              <a:t>= 	is gelijk aan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	is gelijk aan of kleiner dan </a:t>
            </a:r>
          </a:p>
          <a:p>
            <a:r>
              <a:rPr lang="nl-NL" dirty="0"/>
              <a:t>	</a:t>
            </a:r>
            <a:r>
              <a:rPr lang="nl-NL" dirty="0" smtClean="0"/>
              <a:t>is gelijk aan of groter </a:t>
            </a:r>
            <a:r>
              <a:rPr lang="nl-NL" dirty="0" smtClean="0"/>
              <a:t>dan</a:t>
            </a:r>
          </a:p>
          <a:p>
            <a:endParaRPr lang="nl-NL" dirty="0" smtClean="0"/>
          </a:p>
          <a:p>
            <a:r>
              <a:rPr lang="nl-NL" dirty="0" smtClean="0"/>
              <a:t>Sommen op de getallenlijn kunnen ook met deze tekens zijn</a:t>
            </a:r>
          </a:p>
          <a:p>
            <a:endParaRPr lang="nl-NL" dirty="0" smtClean="0"/>
          </a:p>
          <a:p>
            <a:r>
              <a:rPr lang="nl-NL" dirty="0" smtClean="0"/>
              <a:t>-15 …….. 20</a:t>
            </a:r>
          </a:p>
          <a:p>
            <a:pPr marL="342900" indent="-342900">
              <a:buAutoNum type="arabicPlain" startAt="2"/>
            </a:pPr>
            <a:r>
              <a:rPr lang="nl-NL" dirty="0" smtClean="0"/>
              <a:t>………. -2 </a:t>
            </a:r>
          </a:p>
          <a:p>
            <a:pPr marL="342900" indent="-342900">
              <a:buAutoNum type="arabicPlain" startAt="499"/>
            </a:pPr>
            <a:r>
              <a:rPr lang="nl-NL" dirty="0" smtClean="0"/>
              <a:t>………. 500</a:t>
            </a:r>
          </a:p>
          <a:p>
            <a:pPr marL="342900" indent="-342900"/>
            <a:r>
              <a:rPr lang="nl-NL" dirty="0" smtClean="0"/>
              <a:t>¾ …………. 0,75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38400" y="457200"/>
            <a:ext cx="4930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1 Hoofdrekenen: breuken en decimale getallen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5400" y="1600200"/>
            <a:ext cx="66513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Breuken optellen		gelijknamige breuken </a:t>
            </a:r>
          </a:p>
          <a:p>
            <a:r>
              <a:rPr lang="nl-NL" dirty="0"/>
              <a:t>	</a:t>
            </a:r>
            <a:r>
              <a:rPr lang="nl-NL" dirty="0" smtClean="0"/>
              <a:t>		ongelijknamige breuken </a:t>
            </a:r>
          </a:p>
          <a:p>
            <a:r>
              <a:rPr lang="nl-NL" dirty="0"/>
              <a:t>	</a:t>
            </a:r>
            <a:r>
              <a:rPr lang="nl-NL" dirty="0" smtClean="0"/>
              <a:t>		met hele breuken erbij </a:t>
            </a:r>
          </a:p>
          <a:p>
            <a:r>
              <a:rPr lang="nl-NL" dirty="0" smtClean="0"/>
              <a:t>Breuken aftrekken		</a:t>
            </a:r>
            <a:r>
              <a:rPr lang="nl-NL" dirty="0" smtClean="0"/>
              <a:t>gelijknamige breuken </a:t>
            </a:r>
          </a:p>
          <a:p>
            <a:r>
              <a:rPr lang="nl-NL" dirty="0" smtClean="0"/>
              <a:t>			ongelijknamige breuken </a:t>
            </a:r>
          </a:p>
          <a:p>
            <a:r>
              <a:rPr lang="nl-NL" dirty="0" smtClean="0"/>
              <a:t>			met hele breuken erbij</a:t>
            </a:r>
          </a:p>
          <a:p>
            <a:r>
              <a:rPr lang="nl-NL" dirty="0" smtClean="0"/>
              <a:t>Breuken vermenigvuldigen	</a:t>
            </a:r>
            <a:r>
              <a:rPr lang="nl-NL" dirty="0" smtClean="0"/>
              <a:t>met hele breuken erbij</a:t>
            </a:r>
          </a:p>
          <a:p>
            <a:r>
              <a:rPr lang="nl-NL" dirty="0" smtClean="0"/>
              <a:t>Breuken delen		</a:t>
            </a:r>
            <a:r>
              <a:rPr lang="nl-NL" dirty="0" smtClean="0">
                <a:solidFill>
                  <a:srgbClr val="FF0000"/>
                </a:solidFill>
              </a:rPr>
              <a:t>vermenigvuldigen met het omgekeerde</a:t>
            </a:r>
          </a:p>
          <a:p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		</a:t>
            </a:r>
            <a:r>
              <a:rPr lang="nl-NL" dirty="0" smtClean="0"/>
              <a:t>met hele breuken erbij</a:t>
            </a:r>
          </a:p>
          <a:p>
            <a:endParaRPr lang="nl-NL" dirty="0"/>
          </a:p>
          <a:p>
            <a:r>
              <a:rPr lang="nl-NL" dirty="0" smtClean="0"/>
              <a:t>Zie ook NELO </a:t>
            </a:r>
          </a:p>
          <a:p>
            <a:r>
              <a:rPr lang="nl-NL" dirty="0" smtClean="0"/>
              <a:t>Taal en rekenen studenten G en W</a:t>
            </a:r>
          </a:p>
          <a:p>
            <a:r>
              <a:rPr lang="nl-NL" dirty="0" smtClean="0"/>
              <a:t>Rekenen info </a:t>
            </a:r>
          </a:p>
          <a:p>
            <a:r>
              <a:rPr lang="nl-NL" dirty="0" smtClean="0"/>
              <a:t>Rekenen per klas</a:t>
            </a:r>
          </a:p>
          <a:p>
            <a:r>
              <a:rPr lang="nl-NL" dirty="0" smtClean="0"/>
              <a:t>AG klassen </a:t>
            </a:r>
          </a:p>
          <a:p>
            <a:r>
              <a:rPr lang="nl-NL" dirty="0" smtClean="0"/>
              <a:t>Handige weetjes 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67000" y="533400"/>
            <a:ext cx="332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Handig om uit je hoofd te kennen</a:t>
            </a:r>
          </a:p>
          <a:p>
            <a:r>
              <a:rPr lang="nl-NL" dirty="0"/>
              <a:t> </a:t>
            </a:r>
            <a:r>
              <a:rPr lang="nl-NL" dirty="0" smtClean="0"/>
              <a:t>Zie ook </a:t>
            </a:r>
            <a:r>
              <a:rPr lang="nl-NL" dirty="0" err="1" smtClean="0"/>
              <a:t>NElO</a:t>
            </a:r>
            <a:r>
              <a:rPr lang="nl-NL" dirty="0" smtClean="0"/>
              <a:t> handige weetjes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09600" y="1905000"/>
            <a:ext cx="79464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1/2		0,5</a:t>
            </a:r>
          </a:p>
          <a:p>
            <a:r>
              <a:rPr lang="nl-NL" dirty="0" smtClean="0"/>
              <a:t>1/3		0,3333…….</a:t>
            </a:r>
          </a:p>
          <a:p>
            <a:r>
              <a:rPr lang="nl-NL" dirty="0" smtClean="0"/>
              <a:t>1/4		0,25</a:t>
            </a:r>
          </a:p>
          <a:p>
            <a:r>
              <a:rPr lang="nl-NL" dirty="0" smtClean="0"/>
              <a:t>1/5		0,2</a:t>
            </a:r>
          </a:p>
          <a:p>
            <a:r>
              <a:rPr lang="nl-NL" dirty="0" smtClean="0"/>
              <a:t>1/6		0, 16666…..	(want de helft van 1/3 en dat was  0,333….)</a:t>
            </a:r>
          </a:p>
          <a:p>
            <a:r>
              <a:rPr lang="nl-NL" dirty="0" smtClean="0"/>
              <a:t>1/7		0,142857…… 	(afgerond 0,143) </a:t>
            </a:r>
          </a:p>
          <a:p>
            <a:r>
              <a:rPr lang="nl-NL" dirty="0" smtClean="0"/>
              <a:t>1/8		0,125		(want de helft van 1/4 en dat was 0,25)</a:t>
            </a:r>
          </a:p>
          <a:p>
            <a:r>
              <a:rPr lang="nl-NL" dirty="0" smtClean="0"/>
              <a:t>1/9		0,11111……..</a:t>
            </a:r>
          </a:p>
          <a:p>
            <a:r>
              <a:rPr lang="nl-NL" dirty="0" smtClean="0"/>
              <a:t>1/10		0,1</a:t>
            </a:r>
          </a:p>
          <a:p>
            <a:endParaRPr lang="nl-NL" dirty="0"/>
          </a:p>
          <a:p>
            <a:r>
              <a:rPr lang="nl-NL" dirty="0" smtClean="0"/>
              <a:t>Als je deze weet kun je ook makkelijk ¾ deel van iets uitrekenen  (dat is ¼ deel x 3) </a:t>
            </a:r>
          </a:p>
          <a:p>
            <a:r>
              <a:rPr lang="nl-NL" dirty="0" smtClean="0"/>
              <a:t>Of 4/5 deel dat is 1/5 deel x 4 </a:t>
            </a:r>
          </a:p>
          <a:p>
            <a:r>
              <a:rPr lang="nl-NL" dirty="0" smtClean="0"/>
              <a:t>Of 3/10 deel dat is 1/10 deel x 3</a:t>
            </a:r>
          </a:p>
          <a:p>
            <a:endParaRPr lang="nl-NL" dirty="0"/>
          </a:p>
          <a:p>
            <a:r>
              <a:rPr lang="nl-NL" dirty="0" smtClean="0"/>
              <a:t>2/3 deel van de klas is op vakantie geweest </a:t>
            </a:r>
          </a:p>
          <a:p>
            <a:r>
              <a:rPr lang="nl-NL" dirty="0" smtClean="0"/>
              <a:t>Er zijn  27 leerlingen  Hoeveel is 2/3 deel dan? 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5334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is een decimaal getal? </a:t>
            </a:r>
          </a:p>
          <a:p>
            <a:r>
              <a:rPr lang="nl-NL" dirty="0" smtClean="0"/>
              <a:t>Hoe ziet het eruit en wat betekenen de getallen achter de komma? </a:t>
            </a:r>
          </a:p>
          <a:p>
            <a:endParaRPr lang="nl-NL" dirty="0"/>
          </a:p>
          <a:p>
            <a:r>
              <a:rPr lang="nl-NL" dirty="0" smtClean="0"/>
              <a:t>3, 4 = 3 en 4/10 </a:t>
            </a:r>
          </a:p>
          <a:p>
            <a:r>
              <a:rPr lang="nl-NL" dirty="0" smtClean="0"/>
              <a:t>5, 12  = 5  en 12/100</a:t>
            </a:r>
          </a:p>
          <a:p>
            <a:r>
              <a:rPr lang="nl-NL" dirty="0" smtClean="0"/>
              <a:t>7,131 = 7 en 131/1000</a:t>
            </a:r>
          </a:p>
          <a:p>
            <a:endParaRPr lang="nl-NL" dirty="0"/>
          </a:p>
          <a:p>
            <a:r>
              <a:rPr lang="nl-NL" dirty="0" smtClean="0"/>
              <a:t>Er staan net zoveel nullen in de noemer van de breuk als er getallen in het decimale getal zijn  </a:t>
            </a:r>
          </a:p>
          <a:p>
            <a:endParaRPr lang="nl-NL" dirty="0"/>
          </a:p>
          <a:p>
            <a:r>
              <a:rPr lang="nl-NL" dirty="0" smtClean="0"/>
              <a:t>1,1	is 1 en 1/10 	(1 nul dus 1 getal achter de komma )</a:t>
            </a:r>
          </a:p>
          <a:p>
            <a:r>
              <a:rPr lang="nl-NL" dirty="0" smtClean="0"/>
              <a:t>2,35 	is 2 en 35/100	(2 nullen dus 2 getallen achter de komma) </a:t>
            </a:r>
          </a:p>
          <a:p>
            <a:r>
              <a:rPr lang="nl-NL" dirty="0" smtClean="0"/>
              <a:t>3,5	is 3 en 5/10 	(1 nul dus 1 getal achter de komma)</a:t>
            </a:r>
          </a:p>
          <a:p>
            <a:r>
              <a:rPr lang="nl-NL" dirty="0" smtClean="0"/>
              <a:t>3,25	is 3 en 25/100	( 2 nullen dus 2 getallen achter de komma) </a:t>
            </a:r>
          </a:p>
          <a:p>
            <a:r>
              <a:rPr lang="nl-NL" dirty="0" smtClean="0"/>
              <a:t>4,375	is 4 en 375/1000 	(3 nullen dus 3 getallen achter de komma</a:t>
            </a:r>
          </a:p>
          <a:p>
            <a:endParaRPr lang="nl-NL" dirty="0"/>
          </a:p>
          <a:p>
            <a:r>
              <a:rPr lang="nl-NL" dirty="0" smtClean="0"/>
              <a:t>Of andersom </a:t>
            </a:r>
          </a:p>
          <a:p>
            <a:r>
              <a:rPr lang="nl-NL" dirty="0" smtClean="0"/>
              <a:t>1 en 1/10 	is 1,1 	( 1 getal achter de komma want 1 nul in de breuk)</a:t>
            </a:r>
          </a:p>
          <a:p>
            <a:r>
              <a:rPr lang="nl-NL" dirty="0" smtClean="0"/>
              <a:t>2 en 35/100	is 2,35	(2 getallen achter de komma want 2 nullen in de breuk)</a:t>
            </a:r>
          </a:p>
          <a:p>
            <a:r>
              <a:rPr lang="nl-NL" dirty="0" smtClean="0"/>
              <a:t>3 en 755/1000	is 3,755	(3 getallen achter de komma want 3 nullen in de breuk 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62000" y="609601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deelsom is eigenlijk een  breuk maar dan anders opgeschreven. </a:t>
            </a:r>
          </a:p>
          <a:p>
            <a:endParaRPr lang="nl-NL" dirty="0"/>
          </a:p>
          <a:p>
            <a:r>
              <a:rPr lang="nl-NL" dirty="0" smtClean="0"/>
              <a:t>2 : 100 = 2/100</a:t>
            </a:r>
          </a:p>
          <a:p>
            <a:r>
              <a:rPr lang="nl-NL" dirty="0" smtClean="0"/>
              <a:t>500 : 50 = 500/50 </a:t>
            </a:r>
          </a:p>
          <a:p>
            <a:r>
              <a:rPr lang="nl-NL" dirty="0" smtClean="0"/>
              <a:t>1000 :  20 = 1000/20 </a:t>
            </a:r>
          </a:p>
          <a:p>
            <a:r>
              <a:rPr lang="nl-NL" dirty="0" smtClean="0"/>
              <a:t>Bij decimale getallen mag je de komma s </a:t>
            </a:r>
            <a:r>
              <a:rPr lang="nl-NL" dirty="0" err="1" smtClean="0"/>
              <a:t>wergwerken</a:t>
            </a:r>
            <a:r>
              <a:rPr lang="nl-NL" dirty="0" smtClean="0"/>
              <a:t>. </a:t>
            </a:r>
          </a:p>
          <a:p>
            <a:r>
              <a:rPr lang="nl-NL" dirty="0" smtClean="0"/>
              <a:t>Dan krijg je ook hele getallen en kun je er dus een breuk van maken. </a:t>
            </a:r>
          </a:p>
          <a:p>
            <a:r>
              <a:rPr lang="nl-NL" dirty="0" smtClean="0"/>
              <a:t>Die kan je weer makkelijk opschrijven als een decimaal getal </a:t>
            </a:r>
          </a:p>
          <a:p>
            <a:endParaRPr lang="nl-NL" dirty="0" smtClean="0"/>
          </a:p>
          <a:p>
            <a:r>
              <a:rPr lang="nl-NL" dirty="0" smtClean="0"/>
              <a:t>Bij </a:t>
            </a:r>
            <a:r>
              <a:rPr lang="nl-NL" dirty="0" smtClean="0">
                <a:solidFill>
                  <a:srgbClr val="FFFF00"/>
                </a:solidFill>
              </a:rPr>
              <a:t>delen</a:t>
            </a:r>
            <a:r>
              <a:rPr lang="nl-NL" dirty="0" smtClean="0"/>
              <a:t> met decimale getallen geldt: </a:t>
            </a:r>
            <a:r>
              <a:rPr lang="nl-NL" dirty="0" smtClean="0">
                <a:solidFill>
                  <a:srgbClr val="FFFF00"/>
                </a:solidFill>
              </a:rPr>
              <a:t>Doe je beide getallen keer hetzelfde getal om de nullen weg te werken (Dus x 10, of x 100 of x 1000) dan mag je </a:t>
            </a:r>
            <a:r>
              <a:rPr lang="nl-NL" dirty="0" err="1" smtClean="0">
                <a:solidFill>
                  <a:srgbClr val="FFFF00"/>
                </a:solidFill>
              </a:rPr>
              <a:t>je</a:t>
            </a:r>
            <a:r>
              <a:rPr lang="nl-NL" dirty="0" smtClean="0">
                <a:solidFill>
                  <a:srgbClr val="FFFF00"/>
                </a:solidFill>
              </a:rPr>
              <a:t> antwoord laten staan.</a:t>
            </a:r>
            <a:r>
              <a:rPr lang="nl-NL" dirty="0" smtClean="0"/>
              <a:t> 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Dit geldt NIET bij </a:t>
            </a:r>
            <a:r>
              <a:rPr lang="nl-NL" dirty="0" smtClean="0">
                <a:solidFill>
                  <a:srgbClr val="FFFF00"/>
                </a:solidFill>
              </a:rPr>
              <a:t>keersommen</a:t>
            </a:r>
            <a:r>
              <a:rPr lang="nl-NL" dirty="0" smtClean="0">
                <a:solidFill>
                  <a:srgbClr val="FF0000"/>
                </a:solidFill>
              </a:rPr>
              <a:t> met decimalen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. 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299</Words>
  <Application>Microsoft Office PowerPoint</Application>
  <PresentationFormat>Diavoorstelling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Dia 2</vt:lpstr>
      <vt:lpstr>Dia 3</vt:lpstr>
      <vt:lpstr>Getallenlijn met decimalen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74</cp:revision>
  <dcterms:created xsi:type="dcterms:W3CDTF">2016-09-17T08:57:43Z</dcterms:created>
  <dcterms:modified xsi:type="dcterms:W3CDTF">2016-09-18T10:32:04Z</dcterms:modified>
</cp:coreProperties>
</file>